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8" r:id="rId6"/>
    <p:sldId id="329" r:id="rId7"/>
    <p:sldId id="330" r:id="rId8"/>
    <p:sldId id="328" r:id="rId9"/>
    <p:sldId id="331" r:id="rId10"/>
    <p:sldId id="3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Lane" initials="RL" lastIdx="1" clrIdx="0">
    <p:extLst>
      <p:ext uri="{19B8F6BF-5375-455C-9EA6-DF929625EA0E}">
        <p15:presenceInfo xmlns:p15="http://schemas.microsoft.com/office/powerpoint/2012/main" userId="Rachel La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5AFE6-D721-4CC7-9D44-B194EDE05544}" v="7" dt="2021-08-31T18:03:18.424"/>
    <p1510:client id="{6AFB52F4-7234-4267-B13D-890E030EDE85}" v="5" dt="2021-08-30T20:01:24.195"/>
    <p1510:client id="{7AE2EE2C-5FA7-4CB9-8419-F901DC7991B7}" v="7" dt="2021-08-30T20:17:23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26BF-8FAF-4C0D-9894-3E94AA7BB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9A6F8-9433-403A-A1BB-F5726DF53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602D7-44A1-4109-9C21-A9938B5E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C772-D9B8-49F3-B8D3-0C693832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2B065-A3BB-42CD-989C-AE2BA127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8BA-E3BC-40C2-B069-CDD779C2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DE780-A9FF-49E9-ABB2-B76741EC0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196C-4E9D-4D35-9CAA-C6E5F8D0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9E8FB-1C5D-4371-9CB6-CB0971F8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B365-40B3-45A3-8033-B91A95A4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B2146-F6B8-4CFF-B9C7-61135ADF3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E804A-4FAD-4ECE-8C58-6ABE6480A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B999A-1BBF-4188-B852-68F696A5C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2324B-D14E-43AC-B9BA-BA674804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0F45-16F6-44B1-9C14-A6E4CE03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6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-1100471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82600"/>
            <a:ext cx="7416800" cy="3962400"/>
          </a:xfrm>
        </p:spPr>
        <p:txBody>
          <a:bodyPr/>
          <a:lstStyle>
            <a:lvl1pPr>
              <a:defRPr sz="6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5188740"/>
            <a:ext cx="8737600" cy="1701801"/>
          </a:xfrm>
        </p:spPr>
        <p:txBody>
          <a:bodyPr>
            <a:normAutofit/>
          </a:bodyPr>
          <a:lstStyle>
            <a:lvl1pPr marL="0" indent="0" algn="r">
              <a:buNone/>
              <a:defRPr sz="3733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8"/>
          <a:stretch/>
        </p:blipFill>
        <p:spPr bwMode="auto">
          <a:xfrm>
            <a:off x="0" y="5188740"/>
            <a:ext cx="10363200" cy="16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806" y="5188742"/>
            <a:ext cx="2184196" cy="167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TC Logo - Vertical - CMYK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5379238"/>
            <a:ext cx="656579" cy="13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1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8"/>
          <a:stretch/>
        </p:blipFill>
        <p:spPr bwMode="auto">
          <a:xfrm>
            <a:off x="0" y="-1"/>
            <a:ext cx="10363200" cy="17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806" y="2"/>
            <a:ext cx="2184196" cy="17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9"/>
            <a:ext cx="10007804" cy="1143000"/>
          </a:xfrm>
        </p:spPr>
        <p:txBody>
          <a:bodyPr>
            <a:noAutofit/>
          </a:bodyPr>
          <a:lstStyle>
            <a:lvl1pPr>
              <a:defRPr sz="4800" b="1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2422"/>
            <a:ext cx="10972800" cy="4525963"/>
          </a:xfrm>
        </p:spPr>
        <p:txBody>
          <a:bodyPr/>
          <a:lstStyle>
            <a:lvl1pPr>
              <a:defRPr baseline="0">
                <a:latin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TC Logo - Vertical - CMYK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216" y="53981"/>
            <a:ext cx="732657" cy="16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9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59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DA93-6CF9-4FF8-9C35-BC1E0FB3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BB4EF-9D7B-43FC-83FC-33BEF8E4A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9F4D-0195-4B75-B2AD-2769633C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4B8EB-1299-47F2-9BCD-B6CDC260D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05EB7-AA77-41B3-ADA4-D8A2A7F1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3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45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CC60-8B74-45BF-A7D3-89806FA5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FBF4-7E3C-493D-BED5-EDB338D2B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4C02-3955-4ADF-A582-408F4920F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80EAE-908A-488D-88DD-2A6DFD4B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33692-2DA1-42C4-ADCF-0E2C36FB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50E0-6EF3-4BE4-AC5D-B0859303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A4470-6BC8-4277-B3EF-EA09FDC2D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50834-37E6-430B-9FCF-467A82C49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CED1B-10B3-4AFA-B69C-8B47AEA2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57818-373E-4440-BEFA-D4D174A9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EB583-9683-430D-8CBA-65C29761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DFF2-D2E4-41A0-B4F4-4BA43A45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D0D05-B813-4B5A-9EA9-A4EFE66C3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D0EC6-B284-45E7-99CB-16D46738F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0B02B-B4EE-4945-90C3-9C14D70BA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CEA1C-F03C-4368-9DAC-4BE839461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7B382-D06D-4360-A935-062AED1F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D16AF-4A5C-4FC4-A1C3-C75B6769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EFF9C-7EC2-44FE-9FA6-95F96B08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9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6D19-95E7-45ED-8BC3-DDE175F2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28852-6A0E-4E36-B5D3-CE509F3D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96929-E087-4B6A-8954-B3D9CF37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14D19-BE4C-4D39-9FBD-B826F7AE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7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1F8C2-3DF2-4A60-9194-6C13463D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53199-78FE-4CA4-836D-9F894402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6AFBA-0B30-457B-B947-D08A896E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7760-E08F-49E4-9C48-22DC7462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D2F9E-8B69-4B39-A816-4078454A5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286ED-9813-415C-8495-A9B62714D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28E7-61B6-45CC-9C48-9F19F9F4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E9173-2573-4FF5-AE33-8E469A05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044BD-989B-4E0C-BB75-08DF82F2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A677-F4FC-47B2-B027-1D01A1C8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4A2C6-5B4B-4BE0-A26C-22A513E2E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499C-AB64-4562-9B5F-04AF957E8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58E3A-16AC-487A-BDDD-0B5E7F2D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7C470-F4FE-4296-80F9-BC4C2B6A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2160B-100B-44FE-8719-791F7CB9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3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0A9AD-BD8D-4596-A022-A1D348B1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967C8-9F02-43FF-B4FA-6CDAC10D8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1F9F-714F-4C3D-9D76-2B6E7CBA8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B2F6-F946-49AE-AF51-8087D6D88F8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0612-C254-400D-A916-CBCD62143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67209-3F91-4269-A0FD-B977C93D4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BCAED-6DE3-4AE2-A888-CD46DAB2D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6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ED61C-3127-43B7-BB21-29A489E9730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486C-EC1A-4099-8E45-F1C0D31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etup.biosig-id.com/portal/en/kb/articles/blackboard-learn-enrollment-introduct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tup.biosig-id.com/" TargetMode="External"/><Relationship Id="rId2" Type="http://schemas.openxmlformats.org/officeDocument/2006/relationships/hyperlink" Target="https://help.biosig-id.com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FE9B252-C2F4-4932-943C-27A03757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5" y="-80682"/>
            <a:ext cx="12384659" cy="6966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E1065-3AE7-4ED2-AA56-F7EC276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843" y="1180945"/>
            <a:ext cx="8449235" cy="86885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masis MT Pro Black" panose="020B0604020202020204" pitchFamily="18" charset="0"/>
                <a:cs typeface="Aharoni" panose="020B0604020202020204" pitchFamily="2" charset="-79"/>
              </a:rPr>
              <a:t>Biometric Signature ID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24DB0B-3384-4ABE-B31B-EF878E67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49" y="2209799"/>
            <a:ext cx="7686675" cy="385286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Guidelines and instructions on how to deploy and use the BioSight-ID™ Exam Monitoring feature for BioSig-ID™ quiz-intercepts within Blackboard.</a:t>
            </a:r>
          </a:p>
        </p:txBody>
      </p:sp>
    </p:spTree>
    <p:extLst>
      <p:ext uri="{BB962C8B-B14F-4D97-AF65-F5344CB8AC3E}">
        <p14:creationId xmlns:p14="http://schemas.microsoft.com/office/powerpoint/2010/main" val="331767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Configuring BioSight-ID™</a:t>
            </a:r>
            <a:br>
              <a:rPr lang="en-US"/>
            </a:br>
            <a:r>
              <a:rPr lang="en-US" sz="280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5475"/>
            <a:ext cx="10972800" cy="43529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/>
              <a:t>BioSight-ID™ can be configured multiple ways, some of which are:</a:t>
            </a:r>
          </a:p>
          <a:p>
            <a:pPr marL="0" indent="0">
              <a:buNone/>
            </a:pPr>
            <a:endParaRPr lang="en-US" sz="2000"/>
          </a:p>
          <a:p>
            <a:pPr marL="742950" indent="-742950">
              <a:buFont typeface="+mj-lt"/>
              <a:buAutoNum type="arabicPeriod"/>
            </a:pPr>
            <a:r>
              <a:rPr lang="en-US" sz="2000"/>
              <a:t>Every BioSig-ID™ quiz-intercept automatically activates BioSight-ID™ for every course across the entire institution.</a:t>
            </a:r>
          </a:p>
          <a:p>
            <a:pPr marL="1276336" lvl="1" indent="-742950"/>
            <a:r>
              <a:rPr lang="en-US" sz="1466">
                <a:solidFill>
                  <a:srgbClr val="0070C0"/>
                </a:solidFill>
              </a:rPr>
              <a:t>Configuration option that the Biometric Signature ID (BSI) staff activates (as was done last week).</a:t>
            </a:r>
          </a:p>
          <a:p>
            <a:pPr marL="533386" lvl="1" indent="0">
              <a:buNone/>
            </a:pPr>
            <a:endParaRPr lang="en-US" sz="1466"/>
          </a:p>
          <a:p>
            <a:pPr marL="742950" indent="-742950">
              <a:buFont typeface="+mj-lt"/>
              <a:buAutoNum type="arabicPeriod"/>
            </a:pPr>
            <a:r>
              <a:rPr lang="en-US" sz="2000"/>
              <a:t>Only specific Blackboard courses identified via Blackboard course-labels will have BioSight-ID™ active on their BioSig-ID™ quiz-intercepts.</a:t>
            </a:r>
          </a:p>
          <a:p>
            <a:pPr marL="1276336" lvl="1" indent="-742950"/>
            <a:r>
              <a:rPr lang="en-US" sz="1466">
                <a:solidFill>
                  <a:srgbClr val="0070C0"/>
                </a:solidFill>
              </a:rPr>
              <a:t>CTCD admins provide a list to BSI staff containing all the Blackboard course labels for the semester.</a:t>
            </a:r>
          </a:p>
          <a:p>
            <a:pPr marL="533386" lvl="1" indent="0">
              <a:buNone/>
            </a:pPr>
            <a:endParaRPr lang="en-US" sz="1466"/>
          </a:p>
          <a:p>
            <a:pPr marL="742950" indent="-742950">
              <a:buFont typeface="+mj-lt"/>
              <a:buAutoNum type="arabicPeriod"/>
            </a:pPr>
            <a:r>
              <a:rPr lang="en-US" sz="2000"/>
              <a:t>The BioSight-ID™ feature is only activated or deactivated when the Blackboard course test-assessment title matches a certain syntax.</a:t>
            </a:r>
          </a:p>
          <a:p>
            <a:pPr marL="1276336" lvl="1" indent="-742950"/>
            <a:r>
              <a:rPr lang="en-US" sz="1466">
                <a:solidFill>
                  <a:srgbClr val="0070C0"/>
                </a:solidFill>
              </a:rPr>
              <a:t>Instructors are in full control of this feature by modifying the test-assessment title. This could be done with BioSight-ID™ active or </a:t>
            </a:r>
            <a:r>
              <a:rPr lang="en-US" sz="1466" u="sng">
                <a:solidFill>
                  <a:srgbClr val="FF0000"/>
                </a:solidFill>
              </a:rPr>
              <a:t>inactive</a:t>
            </a:r>
            <a:r>
              <a:rPr lang="en-US" sz="1466">
                <a:solidFill>
                  <a:srgbClr val="0070C0"/>
                </a:solidFill>
              </a:rPr>
              <a:t> (this is better choice) by default.</a:t>
            </a:r>
          </a:p>
          <a:p>
            <a:pPr marL="533386" lvl="1" indent="0">
              <a:buNone/>
            </a:pPr>
            <a:endParaRPr lang="en-US" sz="1466"/>
          </a:p>
          <a:p>
            <a:pPr marL="533386" lvl="1" indent="0">
              <a:buNone/>
            </a:pPr>
            <a:r>
              <a:rPr lang="en-US" sz="1466" i="1"/>
              <a:t>Except for 3</a:t>
            </a:r>
            <a:r>
              <a:rPr lang="en-US" sz="1466" i="1" baseline="30000"/>
              <a:t>rd</a:t>
            </a:r>
            <a:r>
              <a:rPr lang="en-US" sz="1466" i="1"/>
              <a:t> option no action is required by the instructor to turn on the BioSight-ID™ feature for their course.</a:t>
            </a:r>
          </a:p>
        </p:txBody>
      </p:sp>
    </p:spTree>
    <p:extLst>
      <p:ext uri="{BB962C8B-B14F-4D97-AF65-F5344CB8AC3E}">
        <p14:creationId xmlns:p14="http://schemas.microsoft.com/office/powerpoint/2010/main" val="2253689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BioSight-ID™ Experience</a:t>
            </a:r>
            <a:br>
              <a:rPr lang="en-US"/>
            </a:br>
            <a:r>
              <a:rPr lang="en-US" sz="2800"/>
              <a:t>Student</a:t>
            </a:r>
          </a:p>
        </p:txBody>
      </p:sp>
      <p:pic>
        <p:nvPicPr>
          <p:cNvPr id="4" name="BioSightRe-Dub">
            <a:hlinkClick r:id="" action="ppaction://media"/>
            <a:extLst>
              <a:ext uri="{FF2B5EF4-FFF2-40B4-BE49-F238E27FC236}">
                <a16:creationId xmlns:a16="http://schemas.microsoft.com/office/drawing/2014/main" id="{E7B9F72A-D8D0-47AA-A7BA-205106BFBF2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8" y="2000250"/>
            <a:ext cx="7688263" cy="4324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22EA1-22F7-4EB8-9154-CA7652718975}"/>
              </a:ext>
            </a:extLst>
          </p:cNvPr>
          <p:cNvSpPr txBox="1"/>
          <p:nvPr/>
        </p:nvSpPr>
        <p:spPr>
          <a:xfrm>
            <a:off x="8380617" y="2142784"/>
            <a:ext cx="3254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BioSight-ID™ Student experience is self-explanatory and guides the student through the process.</a:t>
            </a:r>
          </a:p>
          <a:p>
            <a:endParaRPr lang="en-US"/>
          </a:p>
          <a:p>
            <a:r>
              <a:rPr lang="en-US"/>
              <a:t>It does help to explain this new requirement to the student within their Blackboard course, which is covered on the next slide.</a:t>
            </a:r>
          </a:p>
          <a:p>
            <a:endParaRPr lang="en-US"/>
          </a:p>
          <a:p>
            <a:r>
              <a:rPr lang="en-US"/>
              <a:t>Having a policy to cover students who cannot afford a webcam is useful.</a:t>
            </a:r>
          </a:p>
        </p:txBody>
      </p:sp>
    </p:spTree>
    <p:extLst>
      <p:ext uri="{BB962C8B-B14F-4D97-AF65-F5344CB8AC3E}">
        <p14:creationId xmlns:p14="http://schemas.microsoft.com/office/powerpoint/2010/main" val="286198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BioSig-ID™ Introduction</a:t>
            </a:r>
            <a:br>
              <a:rPr lang="en-US"/>
            </a:br>
            <a:r>
              <a:rPr lang="en-US" sz="2800"/>
              <a:t>Admin/Instructor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3433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r>
              <a:rPr lang="en-US" sz="1200"/>
              <a:t>The HTML code-block to use for copy-n-pasting the updated instructions</a:t>
            </a:r>
          </a:p>
          <a:p>
            <a:pPr marL="0" indent="0">
              <a:buNone/>
            </a:pPr>
            <a:r>
              <a:rPr lang="en-US" sz="1200"/>
              <a:t>on the “</a:t>
            </a:r>
            <a:r>
              <a:rPr lang="en-US" sz="1200" err="1"/>
              <a:t>BioSig</a:t>
            </a:r>
            <a:r>
              <a:rPr lang="en-US" sz="1200"/>
              <a:t>-ID™ + </a:t>
            </a:r>
            <a:r>
              <a:rPr lang="en-US" sz="1200" err="1"/>
              <a:t>BioSight</a:t>
            </a:r>
            <a:r>
              <a:rPr lang="en-US" sz="1200"/>
              <a:t>-ID™” enrollment course item are available at:</a:t>
            </a:r>
          </a:p>
          <a:p>
            <a:pPr marL="0" indent="0">
              <a:buNone/>
            </a:pPr>
            <a:r>
              <a:rPr lang="en-US" sz="1200">
                <a:hlinkClick r:id="rId2"/>
              </a:rPr>
              <a:t>https://setup.biosig-id.com/portal/en/kb/articles/blackboard-learn-enrollment-introduction</a:t>
            </a:r>
            <a:endParaRPr lang="en-US" sz="1200"/>
          </a:p>
          <a:p>
            <a:endParaRPr lang="en-US" sz="120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2A28CAA-903E-4AD1-89E5-FE5920D3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15" y="2354420"/>
            <a:ext cx="5130921" cy="3115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22EC719-0482-49E5-816E-5A31B2749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018" y="2303019"/>
            <a:ext cx="4483232" cy="4162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B95F18-E20B-4211-A191-46448532FF15}"/>
              </a:ext>
            </a:extLst>
          </p:cNvPr>
          <p:cNvSpPr txBox="1"/>
          <p:nvPr/>
        </p:nvSpPr>
        <p:spPr>
          <a:xfrm>
            <a:off x="2653468" y="194504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OLD/EXISTING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EB1E3-3503-4DC7-A6F8-5CADF4A15511}"/>
              </a:ext>
            </a:extLst>
          </p:cNvPr>
          <p:cNvSpPr txBox="1"/>
          <p:nvPr/>
        </p:nvSpPr>
        <p:spPr>
          <a:xfrm>
            <a:off x="8264824" y="1945044"/>
            <a:ext cx="16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NEW/UPDATED</a:t>
            </a:r>
          </a:p>
        </p:txBody>
      </p:sp>
    </p:spTree>
    <p:extLst>
      <p:ext uri="{BB962C8B-B14F-4D97-AF65-F5344CB8AC3E}">
        <p14:creationId xmlns:p14="http://schemas.microsoft.com/office/powerpoint/2010/main" val="7921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BioSight-ID™ Dashboard</a:t>
            </a:r>
            <a:br>
              <a:rPr lang="en-US"/>
            </a:br>
            <a:r>
              <a:rPr lang="en-US" sz="2800"/>
              <a:t>Admin/Instructor</a:t>
            </a:r>
          </a:p>
        </p:txBody>
      </p:sp>
      <p:pic>
        <p:nvPicPr>
          <p:cNvPr id="6" name="biosightDB1stPass">
            <a:hlinkClick r:id="" action="ppaction://media"/>
            <a:extLst>
              <a:ext uri="{FF2B5EF4-FFF2-40B4-BE49-F238E27FC236}">
                <a16:creationId xmlns:a16="http://schemas.microsoft.com/office/drawing/2014/main" id="{FCFB87F3-7EB2-4ECD-941A-A2B4AA7723D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2142784"/>
            <a:ext cx="7399824" cy="41627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E0FF7-CD2C-4F8A-A4B3-335B46A6B80B}"/>
              </a:ext>
            </a:extLst>
          </p:cNvPr>
          <p:cNvSpPr txBox="1"/>
          <p:nvPr/>
        </p:nvSpPr>
        <p:spPr>
          <a:xfrm>
            <a:off x="8380617" y="2142784"/>
            <a:ext cx="32543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BioSight-ID™ Dashboard is available to instructors inside the “Course Tools” menu.</a:t>
            </a:r>
          </a:p>
          <a:p>
            <a:endParaRPr lang="en-US"/>
          </a:p>
          <a:p>
            <a:r>
              <a:rPr lang="en-US"/>
              <a:t>It provides access to review the video recordings for the students within the course.</a:t>
            </a:r>
          </a:p>
          <a:p>
            <a:endParaRPr lang="en-US"/>
          </a:p>
          <a:p>
            <a:r>
              <a:rPr lang="en-US"/>
              <a:t>This video gives a brief insight on how to filter down and review suspicious activity.</a:t>
            </a:r>
          </a:p>
          <a:p>
            <a:endParaRPr lang="en-US"/>
          </a:p>
          <a:p>
            <a:endParaRPr lang="en-US"/>
          </a:p>
          <a:p>
            <a:r>
              <a:rPr lang="en-US" sz="1000" i="1"/>
              <a:t>NOTE: Certain links in the BioSight-ID™ Dashboard might require a higher-level of access. </a:t>
            </a:r>
            <a:r>
              <a:rPr lang="en-US" sz="1000" i="1">
                <a:solidFill>
                  <a:schemeClr val="accent6">
                    <a:lumMod val="50000"/>
                  </a:schemeClr>
                </a:solidFill>
              </a:rPr>
              <a:t>So, instructors require admin to exempt a student.</a:t>
            </a:r>
          </a:p>
        </p:txBody>
      </p:sp>
    </p:spTree>
    <p:extLst>
      <p:ext uri="{BB962C8B-B14F-4D97-AF65-F5344CB8AC3E}">
        <p14:creationId xmlns:p14="http://schemas.microsoft.com/office/powerpoint/2010/main" val="4593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BioSig-ID™ Support</a:t>
            </a:r>
            <a:br>
              <a:rPr lang="en-US"/>
            </a:br>
            <a:r>
              <a:rPr lang="en-US" sz="2800"/>
              <a:t>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62715A-7AF1-4933-A95F-E91D368F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5950"/>
            <a:ext cx="10972800" cy="4362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/>
          </a:p>
          <a:p>
            <a:pPr marL="0" indent="0" algn="ctr">
              <a:buNone/>
            </a:pPr>
            <a:r>
              <a:rPr lang="en-US" sz="2800"/>
              <a:t>Additional info on the end-user experience is available at (support tickets can be submitted here):</a:t>
            </a:r>
          </a:p>
          <a:p>
            <a:pPr marL="0" indent="0" algn="ctr">
              <a:buNone/>
            </a:pPr>
            <a:r>
              <a:rPr lang="en-US" sz="4000" b="1">
                <a:hlinkClick r:id="rId2"/>
              </a:rPr>
              <a:t>https://help.biosig-id.com/</a:t>
            </a:r>
            <a:endParaRPr lang="en-US" sz="4000" b="1"/>
          </a:p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r>
              <a:rPr lang="en-US" sz="2800"/>
              <a:t>Instructors can find more technical info at:</a:t>
            </a:r>
          </a:p>
          <a:p>
            <a:pPr marL="0" indent="0" algn="ctr">
              <a:buNone/>
            </a:pPr>
            <a:r>
              <a:rPr lang="en-US" sz="4000" b="1">
                <a:hlinkClick r:id="rId3"/>
              </a:rPr>
              <a:t>https://setup.biosig-id.com/</a:t>
            </a:r>
            <a:endParaRPr lang="en-US" sz="4000" b="1"/>
          </a:p>
          <a:p>
            <a:pPr marL="0" indent="0" algn="ctr">
              <a:buNone/>
            </a:pP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3516979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41697B516FFB49AAF8DCC81D3B3571" ma:contentTypeVersion="13" ma:contentTypeDescription="Create a new document." ma:contentTypeScope="" ma:versionID="21131511df3ff9db469be3bd1022d496">
  <xsd:schema xmlns:xsd="http://www.w3.org/2001/XMLSchema" xmlns:xs="http://www.w3.org/2001/XMLSchema" xmlns:p="http://schemas.microsoft.com/office/2006/metadata/properties" xmlns:ns2="bab0551c-cfb7-4fa0-9d6b-d8b76987b3ca" xmlns:ns3="223527e9-8be2-4f02-8c9d-57432241ae96" targetNamespace="http://schemas.microsoft.com/office/2006/metadata/properties" ma:root="true" ma:fieldsID="7270a41944f005b9e987a2d1fb577441" ns2:_="" ns3:_="">
    <xsd:import namespace="bab0551c-cfb7-4fa0-9d6b-d8b76987b3ca"/>
    <xsd:import namespace="223527e9-8be2-4f02-8c9d-57432241ae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0551c-cfb7-4fa0-9d6b-d8b76987b3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3527e9-8be2-4f02-8c9d-57432241ae9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1C2B4A-268B-477A-B159-5FB5F52B9E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C12393-E54E-48E0-BD55-7665502D440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3A08901-0032-49FC-A1F8-F965F8E7060C}">
  <ds:schemaRefs>
    <ds:schemaRef ds:uri="223527e9-8be2-4f02-8c9d-57432241ae96"/>
    <ds:schemaRef ds:uri="bab0551c-cfb7-4fa0-9d6b-d8b76987b3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430</Words>
  <Application>Microsoft Office PowerPoint</Application>
  <PresentationFormat>Widescreen</PresentationFormat>
  <Paragraphs>68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1_Office Theme</vt:lpstr>
      <vt:lpstr>Biometric Signature ID</vt:lpstr>
      <vt:lpstr>Configuring BioSight-ID™ Admin</vt:lpstr>
      <vt:lpstr>BioSight-ID™ Experience Student</vt:lpstr>
      <vt:lpstr>BioSig-ID™ Introduction Admin/Instructor</vt:lpstr>
      <vt:lpstr>BioSight-ID™ Dashboard Admin/Instructor</vt:lpstr>
      <vt:lpstr>BioSig-ID™ Support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Biometric Signature ID</dc:title>
  <dc:creator>Rachel Lane</dc:creator>
  <cp:lastModifiedBy>Ron Kerkenaar</cp:lastModifiedBy>
  <cp:revision>2</cp:revision>
  <dcterms:created xsi:type="dcterms:W3CDTF">2021-08-27T19:17:51Z</dcterms:created>
  <dcterms:modified xsi:type="dcterms:W3CDTF">2021-09-01T13:23:37Z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0x0101002441697B516FFB49AAF8DCC81D3B3571</vt:lpwstr>
  </property>
</Properties>
</file>